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3"/>
    <p:sldId id="257" r:id="rId4"/>
    <p:sldId id="271" r:id="rId5"/>
    <p:sldId id="270" r:id="rId6"/>
    <p:sldId id="269" r:id="rId7"/>
    <p:sldId id="265" r:id="rId8"/>
    <p:sldId id="273" r:id="rId9"/>
    <p:sldId id="272" r:id="rId10"/>
    <p:sldId id="275" r:id="rId11"/>
    <p:sldId id="266" r:id="rId12"/>
  </p:sldIdLst>
  <p:sldSz cx="18288000" cy="10287000"/>
  <p:notesSz cx="6858000" cy="9144000"/>
  <p:embeddedFontLst>
    <p:embeddedFont>
      <p:font typeface="汉仪楷体简" panose="02010600000101010101" charset="-122"/>
      <p:regular r:id="rId18"/>
    </p:embeddedFont>
    <p:embeddedFont>
      <p:font typeface="Calibri" panose="020F050202020403020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1" userDrawn="1">
          <p15:clr>
            <a:srgbClr val="A4A3A4"/>
          </p15:clr>
        </p15:guide>
        <p15:guide id="2" pos="290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17" autoAdjust="0"/>
    <p:restoredTop sz="94622" autoAdjust="0"/>
  </p:normalViewPr>
  <p:slideViewPr>
    <p:cSldViewPr showGuides="1">
      <p:cViewPr>
        <p:scale>
          <a:sx n="50" d="100"/>
          <a:sy n="50" d="100"/>
        </p:scale>
        <p:origin x="-1242" y="-792"/>
      </p:cViewPr>
      <p:guideLst>
        <p:guide orient="horz" pos="2151"/>
        <p:guide pos="29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6.xml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05T16:03:08.054" idx="1">
    <p:pos x="10" y="10"/>
    <p:text/>
  </p:cm>
  <p:cm authorId="1" dt="2023-03-05T16:09:02.837" idx="2">
    <p:pos x="166" y="166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05T16:03:08.054" idx="1">
    <p:pos x="10" y="10"/>
    <p:text/>
  </p:cm>
  <p:cm authorId="1" dt="2023-03-05T16:09:02.837" idx="2">
    <p:pos x="166" y="166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05T16:03:08.054" idx="1">
    <p:pos x="10" y="10"/>
    <p:text/>
  </p:cm>
  <p:cm authorId="1" dt="2023-03-05T16:09:02.837" idx="2">
    <p:pos x="166" y="166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05T16:03:08.054" idx="1">
    <p:pos x="10" y="10"/>
    <p:text/>
  </p:cm>
  <p:cm authorId="1" dt="2023-03-05T16:09:02.837" idx="2">
    <p:pos x="166" y="166"/>
    <p:text/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05T16:12:22.869" idx="3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tags" Target="../tags/tag1.xml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6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tags" Target="../tags/tag2.xml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tags" Target="../tags/tag4.xml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tags" Target="../tags/tag5.xml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l="6706" t="18280" r="29477" b="3585"/>
          <a:stretch>
            <a:fillRect/>
          </a:stretch>
        </p:blipFill>
        <p:spPr>
          <a:xfrm>
            <a:off x="-138763" y="-152969"/>
            <a:ext cx="7070033" cy="58104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999"/>
          </a:blip>
          <a:srcRect l="5870" t="8368" r="4950" b="25106"/>
          <a:stretch>
            <a:fillRect/>
          </a:stretch>
        </p:blipFill>
        <p:spPr>
          <a:xfrm>
            <a:off x="0" y="8243154"/>
            <a:ext cx="15327831" cy="20438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rcRect l="3135" t="21364" r="94722" b="73808"/>
          <a:stretch>
            <a:fillRect/>
          </a:stretch>
        </p:blipFill>
        <p:spPr>
          <a:xfrm rot="1204273">
            <a:off x="2871636" y="8131194"/>
            <a:ext cx="372573" cy="5634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"/>
          <a:srcRect l="3135" t="21364" r="94722" b="73808"/>
          <a:stretch>
            <a:fillRect/>
          </a:stretch>
        </p:blipFill>
        <p:spPr>
          <a:xfrm rot="-1531453">
            <a:off x="4669388" y="9304777"/>
            <a:ext cx="340372" cy="5147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"/>
          <a:srcRect l="3135" t="21364" r="94722" b="73808"/>
          <a:stretch>
            <a:fillRect/>
          </a:stretch>
        </p:blipFill>
        <p:spPr>
          <a:xfrm rot="-1531453">
            <a:off x="3194510" y="8442754"/>
            <a:ext cx="270138" cy="4085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"/>
          <a:srcRect l="3135" t="21364" r="94722" b="73808"/>
          <a:stretch>
            <a:fillRect/>
          </a:stretch>
        </p:blipFill>
        <p:spPr>
          <a:xfrm rot="5771605">
            <a:off x="16556178" y="3133062"/>
            <a:ext cx="372573" cy="5634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"/>
          <a:srcRect l="3135" t="21364" r="94722" b="73808"/>
          <a:stretch>
            <a:fillRect/>
          </a:stretch>
        </p:blipFill>
        <p:spPr>
          <a:xfrm rot="3035877">
            <a:off x="16822579" y="6294569"/>
            <a:ext cx="340372" cy="5147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"/>
          <a:srcRect l="3135" t="21364" r="94722" b="73808"/>
          <a:stretch>
            <a:fillRect/>
          </a:stretch>
        </p:blipFill>
        <p:spPr>
          <a:xfrm rot="3035877">
            <a:off x="16307221" y="3636652"/>
            <a:ext cx="270138" cy="4085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"/>
          <a:srcRect l="77148" t="71939" r="1185" b="5926"/>
          <a:stretch>
            <a:fillRect/>
          </a:stretch>
        </p:blipFill>
        <p:spPr>
          <a:xfrm rot="8748869">
            <a:off x="15560291" y="119490"/>
            <a:ext cx="3250774" cy="22292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"/>
          <a:srcRect l="3135" t="21364" r="94722" b="73808"/>
          <a:stretch>
            <a:fillRect/>
          </a:stretch>
        </p:blipFill>
        <p:spPr>
          <a:xfrm rot="-1531453">
            <a:off x="4194863" y="6406707"/>
            <a:ext cx="417915" cy="63201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628640" y="1694180"/>
            <a:ext cx="11728450" cy="11540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0" b="1" dirty="0">
                <a:solidFill>
                  <a:schemeClr val="accent2"/>
                </a:solidFill>
                <a:latin typeface="Times New Roman" panose="02020603050405020304" charset="0"/>
                <a:ea typeface="汉仪楷体简" panose="02010600000101010101" charset="-122"/>
              </a:rPr>
              <a:t> </a:t>
            </a:r>
            <a:endParaRPr lang="zh-CN" altLang="zh-CN" sz="18000" b="1" dirty="0">
              <a:solidFill>
                <a:schemeClr val="accent2"/>
              </a:solidFill>
              <a:latin typeface="Times New Roman" panose="02020603050405020304" charset="0"/>
              <a:ea typeface="汉仪楷体简" panose="02010600000101010101" charset="-122"/>
            </a:endParaRPr>
          </a:p>
          <a:p>
            <a:r>
              <a:rPr lang="zh-CN" altLang="zh-CN" sz="18000" b="1" dirty="0">
                <a:solidFill>
                  <a:schemeClr val="accent2"/>
                </a:solidFill>
                <a:latin typeface="Times New Roman" panose="02020603050405020304" charset="0"/>
                <a:ea typeface="汉仪楷体简" panose="02010600000101010101" charset="-122"/>
              </a:rPr>
              <a:t> </a:t>
            </a:r>
            <a:r>
              <a:rPr lang="en-US" altLang="zh-CN" sz="18000" b="1" dirty="0">
                <a:solidFill>
                  <a:schemeClr val="accent2"/>
                </a:solidFill>
                <a:latin typeface="Times New Roman" panose="02020603050405020304" charset="0"/>
                <a:ea typeface="汉仪楷体简" panose="02010600000101010101" charset="-122"/>
              </a:rPr>
              <a:t>         </a:t>
            </a:r>
            <a:endParaRPr lang="zh-CN" altLang="zh-CN" sz="12000" b="1" dirty="0">
              <a:solidFill>
                <a:schemeClr val="accent2"/>
              </a:solidFill>
              <a:latin typeface="Times New Roman" panose="02020603050405020304" charset="0"/>
              <a:ea typeface="汉仪楷体简" panose="02010600000101010101" charset="-122"/>
            </a:endParaRPr>
          </a:p>
          <a:p>
            <a:endParaRPr lang="zh-CN" altLang="zh-CN" sz="9600" dirty="0">
              <a:latin typeface="Times New Roman" panose="02020603050405020304" charset="0"/>
              <a:ea typeface="汉仪楷体简" panose="02010600000101010101" charset="-122"/>
            </a:endParaRPr>
          </a:p>
          <a:p>
            <a:endParaRPr lang="zh-CN" altLang="zh-CN" sz="9600" dirty="0">
              <a:latin typeface="Times New Roman" panose="02020603050405020304" charset="0"/>
              <a:ea typeface="汉仪楷体简" panose="02010600000101010101" charset="-122"/>
            </a:endParaRPr>
          </a:p>
          <a:p>
            <a:endParaRPr lang="zh-CN" altLang="zh-CN" sz="9600" dirty="0">
              <a:latin typeface="Times New Roman" panose="02020603050405020304" charset="0"/>
              <a:ea typeface="汉仪楷体简" panose="02010600000101010101" charset="-122"/>
            </a:endParaRPr>
          </a:p>
          <a:p>
            <a:endParaRPr lang="zh-CN" altLang="zh-CN" sz="9600" dirty="0">
              <a:latin typeface="Times New Roman" panose="02020603050405020304" charset="0"/>
              <a:ea typeface="汉仪楷体简" panose="02010600000101010101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30" y="5000624"/>
            <a:ext cx="16645054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 smtClean="0"/>
              <a:t>首师附昌财实验中学</a:t>
            </a:r>
            <a:endParaRPr lang="en-US" altLang="zh-CN" sz="6600" b="1" dirty="0" smtClean="0"/>
          </a:p>
          <a:p>
            <a:pPr algn="ctr"/>
            <a:r>
              <a:rPr lang="en-US" altLang="zh-CN" sz="6600" b="1" dirty="0" smtClean="0"/>
              <a:t>2023—2024</a:t>
            </a:r>
            <a:r>
              <a:rPr lang="zh-CN" altLang="en-US" sz="6600" b="1" dirty="0" smtClean="0"/>
              <a:t>学年高二（</a:t>
            </a:r>
            <a:r>
              <a:rPr lang="en-US" altLang="zh-CN" sz="6600" b="1" dirty="0" smtClean="0"/>
              <a:t>1</a:t>
            </a:r>
            <a:r>
              <a:rPr lang="zh-CN" altLang="en-US" sz="6600" b="1" dirty="0" smtClean="0"/>
              <a:t>）班</a:t>
            </a:r>
            <a:br>
              <a:rPr lang="zh-CN" altLang="en-US" sz="6600" b="1" dirty="0" smtClean="0"/>
            </a:br>
            <a:r>
              <a:rPr lang="zh-CN" altLang="en-US" sz="6600" b="1" dirty="0" smtClean="0"/>
              <a:t>家长会</a:t>
            </a:r>
            <a:endParaRPr lang="zh-CN" altLang="en-US" sz="6600" b="1" dirty="0" smtClean="0"/>
          </a:p>
          <a:p>
            <a:pPr algn="r"/>
            <a:r>
              <a:rPr lang="en-US" altLang="zh-CN" sz="6600" b="1" dirty="0" smtClean="0"/>
              <a:t>2023.11.18</a:t>
            </a:r>
            <a:endParaRPr lang="en-US" altLang="zh-CN" sz="66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60" y="214278"/>
            <a:ext cx="435771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alphaModFix amt="10999"/>
          </a:blip>
          <a:srcRect l="5870" t="8368" r="4950" b="25106"/>
          <a:stretch>
            <a:fillRect/>
          </a:stretch>
        </p:blipFill>
        <p:spPr>
          <a:xfrm>
            <a:off x="0" y="8243154"/>
            <a:ext cx="15327831" cy="20438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1204273">
            <a:off x="17653801" y="7350779"/>
            <a:ext cx="372573" cy="5634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-1531453">
            <a:off x="17735148" y="8397362"/>
            <a:ext cx="340372" cy="5147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-1531453">
            <a:off x="17715690" y="5758609"/>
            <a:ext cx="270138" cy="4085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5771605">
            <a:off x="16556178" y="3133062"/>
            <a:ext cx="372573" cy="5634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3035877">
            <a:off x="16822579" y="6294569"/>
            <a:ext cx="340372" cy="5147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3035877">
            <a:off x="16307221" y="3636652"/>
            <a:ext cx="270138" cy="4085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 l="77148" t="71939" r="1185" b="5926"/>
          <a:stretch>
            <a:fillRect/>
          </a:stretch>
        </p:blipFill>
        <p:spPr>
          <a:xfrm rot="8748869">
            <a:off x="15560291" y="119490"/>
            <a:ext cx="3250774" cy="22292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-1531453">
            <a:off x="17396513" y="2610677"/>
            <a:ext cx="417915" cy="6320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" y="31115"/>
            <a:ext cx="2849880" cy="284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文本框 1"/>
          <p:cNvSpPr txBox="1"/>
          <p:nvPr/>
        </p:nvSpPr>
        <p:spPr>
          <a:xfrm>
            <a:off x="1151255" y="3606800"/>
            <a:ext cx="15450185" cy="3808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9600" b="1"/>
              <a:t>感谢各位家长的到来和聆听</a:t>
            </a:r>
            <a:endParaRPr lang="zh-CN" altLang="en-US" sz="9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alphaModFix amt="10999"/>
          </a:blip>
          <a:srcRect l="5870" t="8368" r="4950" b="25106"/>
          <a:stretch>
            <a:fillRect/>
          </a:stretch>
        </p:blipFill>
        <p:spPr>
          <a:xfrm>
            <a:off x="0" y="8243154"/>
            <a:ext cx="15327831" cy="20438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1204273">
            <a:off x="17653801" y="7350779"/>
            <a:ext cx="372573" cy="5634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-1531453">
            <a:off x="17735148" y="8397362"/>
            <a:ext cx="340372" cy="5147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-1531453">
            <a:off x="17715690" y="5758609"/>
            <a:ext cx="270138" cy="4085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5771605">
            <a:off x="16556178" y="3133062"/>
            <a:ext cx="372573" cy="5634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3035877">
            <a:off x="16822579" y="6294569"/>
            <a:ext cx="340372" cy="5147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3035877">
            <a:off x="16307221" y="3636652"/>
            <a:ext cx="270138" cy="4085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 l="77148" t="71939" r="1185" b="5926"/>
          <a:stretch>
            <a:fillRect/>
          </a:stretch>
        </p:blipFill>
        <p:spPr>
          <a:xfrm rot="8748869">
            <a:off x="15560291" y="119490"/>
            <a:ext cx="3250774" cy="22292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-1531453">
            <a:off x="17396513" y="2610677"/>
            <a:ext cx="417915" cy="6320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" y="31115"/>
            <a:ext cx="2849880" cy="284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3510" y="2911475"/>
            <a:ext cx="18271490" cy="5213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alphaModFix amt="10999"/>
          </a:blip>
          <a:srcRect l="5870" t="8368" r="4950" b="25106"/>
          <a:stretch>
            <a:fillRect/>
          </a:stretch>
        </p:blipFill>
        <p:spPr>
          <a:xfrm>
            <a:off x="0" y="8243154"/>
            <a:ext cx="15327831" cy="20438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1204273">
            <a:off x="17653801" y="7350779"/>
            <a:ext cx="372573" cy="5634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-1531453">
            <a:off x="17735148" y="8397362"/>
            <a:ext cx="340372" cy="5147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-1531453">
            <a:off x="17715690" y="5758609"/>
            <a:ext cx="270138" cy="4085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5771605">
            <a:off x="16556178" y="3133062"/>
            <a:ext cx="372573" cy="5634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3035877">
            <a:off x="16822579" y="6294569"/>
            <a:ext cx="340372" cy="5147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3035877">
            <a:off x="16307221" y="3636652"/>
            <a:ext cx="270138" cy="4085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 l="77148" t="71939" r="1185" b="5926"/>
          <a:stretch>
            <a:fillRect/>
          </a:stretch>
        </p:blipFill>
        <p:spPr>
          <a:xfrm rot="8748869">
            <a:off x="15560291" y="119490"/>
            <a:ext cx="3250774" cy="22292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-1531453">
            <a:off x="17396513" y="2610677"/>
            <a:ext cx="417915" cy="6320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" y="31115"/>
            <a:ext cx="2849880" cy="284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20365" y="31115"/>
            <a:ext cx="7497445" cy="102165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584180" y="535305"/>
            <a:ext cx="4733925" cy="713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alphaModFix amt="10999"/>
          </a:blip>
          <a:srcRect l="5870" t="8368" r="4950" b="25106"/>
          <a:stretch>
            <a:fillRect/>
          </a:stretch>
        </p:blipFill>
        <p:spPr>
          <a:xfrm>
            <a:off x="0" y="8243154"/>
            <a:ext cx="15327831" cy="20438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1204273">
            <a:off x="17653801" y="7350779"/>
            <a:ext cx="372573" cy="5634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-1531453">
            <a:off x="17735148" y="8397362"/>
            <a:ext cx="340372" cy="5147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-1531453">
            <a:off x="17715690" y="5758609"/>
            <a:ext cx="270138" cy="4085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5771605">
            <a:off x="16556178" y="3133062"/>
            <a:ext cx="372573" cy="5634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3035877">
            <a:off x="16822579" y="6294569"/>
            <a:ext cx="340372" cy="5147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3035877">
            <a:off x="16307221" y="3636652"/>
            <a:ext cx="270138" cy="4085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 l="77148" t="71939" r="1185" b="5926"/>
          <a:stretch>
            <a:fillRect/>
          </a:stretch>
        </p:blipFill>
        <p:spPr>
          <a:xfrm rot="8748869">
            <a:off x="15560291" y="119490"/>
            <a:ext cx="3250774" cy="22292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-1531453">
            <a:off x="17396513" y="2610677"/>
            <a:ext cx="417915" cy="6320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" y="31115"/>
            <a:ext cx="2849880" cy="284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879725" y="102870"/>
            <a:ext cx="14520545" cy="999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alphaModFix amt="10999"/>
          </a:blip>
          <a:srcRect l="5870" t="8368" r="4950" b="25106"/>
          <a:stretch>
            <a:fillRect/>
          </a:stretch>
        </p:blipFill>
        <p:spPr>
          <a:xfrm>
            <a:off x="0" y="8243154"/>
            <a:ext cx="15327831" cy="20438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1204273">
            <a:off x="17653801" y="7350779"/>
            <a:ext cx="372573" cy="5634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-1531453">
            <a:off x="17735148" y="8397362"/>
            <a:ext cx="340372" cy="5147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-1531453">
            <a:off x="17715690" y="5758609"/>
            <a:ext cx="270138" cy="4085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5771605">
            <a:off x="16556178" y="3133062"/>
            <a:ext cx="372573" cy="5634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3035877">
            <a:off x="16822579" y="6294569"/>
            <a:ext cx="340372" cy="5147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3035877">
            <a:off x="16307221" y="3636652"/>
            <a:ext cx="270138" cy="4085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 l="77148" t="71939" r="1185" b="5926"/>
          <a:stretch>
            <a:fillRect/>
          </a:stretch>
        </p:blipFill>
        <p:spPr>
          <a:xfrm rot="8748869">
            <a:off x="15560291" y="119490"/>
            <a:ext cx="3250774" cy="22292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-1531453">
            <a:off x="17396513" y="2610677"/>
            <a:ext cx="417915" cy="6320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" y="31115"/>
            <a:ext cx="2849880" cy="284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879725" y="102870"/>
            <a:ext cx="13929995" cy="10108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alphaModFix amt="10999"/>
          </a:blip>
          <a:srcRect l="5870" t="8368" r="4950" b="25106"/>
          <a:stretch>
            <a:fillRect/>
          </a:stretch>
        </p:blipFill>
        <p:spPr>
          <a:xfrm>
            <a:off x="0" y="8243154"/>
            <a:ext cx="15327831" cy="20438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1204273">
            <a:off x="17653801" y="7350779"/>
            <a:ext cx="372573" cy="5634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-1531453">
            <a:off x="17735148" y="8397362"/>
            <a:ext cx="340372" cy="5147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-1531453">
            <a:off x="17715690" y="5758609"/>
            <a:ext cx="270138" cy="4085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5771605">
            <a:off x="16556178" y="3133062"/>
            <a:ext cx="372573" cy="5634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3035877">
            <a:off x="16822579" y="6294569"/>
            <a:ext cx="340372" cy="5147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3035877">
            <a:off x="16307221" y="3636652"/>
            <a:ext cx="270138" cy="4085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 l="77148" t="71939" r="1185" b="5926"/>
          <a:stretch>
            <a:fillRect/>
          </a:stretch>
        </p:blipFill>
        <p:spPr>
          <a:xfrm rot="8748869">
            <a:off x="15560291" y="119490"/>
            <a:ext cx="3250774" cy="22292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-1531453">
            <a:off x="17396513" y="2610677"/>
            <a:ext cx="417915" cy="6320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" y="31115"/>
            <a:ext cx="2849880" cy="284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文本框 1"/>
          <p:cNvSpPr txBox="1"/>
          <p:nvPr/>
        </p:nvSpPr>
        <p:spPr>
          <a:xfrm>
            <a:off x="3094990" y="2839085"/>
            <a:ext cx="12908915" cy="45046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000" b="1"/>
              <a:t>1.</a:t>
            </a:r>
            <a:r>
              <a:rPr lang="zh-CN" altLang="en-US" sz="4000" b="1">
                <a:solidFill>
                  <a:srgbClr val="FF0000"/>
                </a:solidFill>
              </a:rPr>
              <a:t>智能手机</a:t>
            </a:r>
            <a:r>
              <a:rPr lang="zh-CN" altLang="en-US" sz="4000" b="1"/>
              <a:t>等电子产品，</a:t>
            </a:r>
            <a:r>
              <a:rPr lang="zh-CN" altLang="en-US" sz="4000" b="1">
                <a:solidFill>
                  <a:srgbClr val="FF0000"/>
                </a:solidFill>
              </a:rPr>
              <a:t>点读笔</a:t>
            </a:r>
            <a:r>
              <a:rPr lang="zh-CN" altLang="en-US" sz="4000" b="1"/>
              <a:t>使用问题，</a:t>
            </a:r>
            <a:r>
              <a:rPr lang="zh-CN" altLang="en-US" sz="4000" b="1">
                <a:solidFill>
                  <a:srgbClr val="FF0000"/>
                </a:solidFill>
              </a:rPr>
              <a:t>寄外宿</a:t>
            </a:r>
            <a:r>
              <a:rPr lang="zh-CN" altLang="en-US" sz="4000" b="1"/>
              <a:t>的管理</a:t>
            </a:r>
            <a:r>
              <a:rPr lang="zh-CN" altLang="en-US" sz="4000" b="1"/>
              <a:t>问题。</a:t>
            </a:r>
            <a:endParaRPr lang="zh-CN" altLang="en-US" sz="4000" b="1"/>
          </a:p>
          <a:p>
            <a:br>
              <a:rPr lang="en-US" altLang="zh-CN" sz="4000" b="1"/>
            </a:br>
            <a:r>
              <a:rPr lang="en-US" altLang="zh-CN" sz="4000" b="1"/>
              <a:t>2.</a:t>
            </a:r>
            <a:r>
              <a:rPr lang="zh-CN" altLang="en-US" sz="4000" b="1"/>
              <a:t>仪容仪表问题</a:t>
            </a:r>
            <a:br>
              <a:rPr lang="en-US" altLang="zh-CN" sz="4000" b="1"/>
            </a:br>
            <a:br>
              <a:rPr lang="en-US" altLang="zh-CN" sz="4000" b="1"/>
            </a:br>
            <a:r>
              <a:rPr lang="en-US" altLang="zh-CN" sz="4000" b="1"/>
              <a:t>3.</a:t>
            </a:r>
            <a:r>
              <a:rPr lang="zh-CN" altLang="en-US" sz="4000" b="1"/>
              <a:t>希望家长们尽量多与孩子们沟通交流、并避免给予其过大的</a:t>
            </a:r>
            <a:r>
              <a:rPr lang="zh-CN" altLang="en-US" sz="4000" b="1"/>
              <a:t>压力</a:t>
            </a:r>
            <a:br>
              <a:rPr lang="zh-CN" altLang="en-US" sz="4000" b="1"/>
            </a:br>
            <a:endParaRPr lang="zh-CN" altLang="en-US" sz="4000" b="1"/>
          </a:p>
        </p:txBody>
      </p:sp>
      <p:sp>
        <p:nvSpPr>
          <p:cNvPr id="16" name="文本框 15"/>
          <p:cNvSpPr txBox="1"/>
          <p:nvPr/>
        </p:nvSpPr>
        <p:spPr>
          <a:xfrm>
            <a:off x="5687695" y="967105"/>
            <a:ext cx="71615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/>
              <a:t>配合</a:t>
            </a:r>
            <a:r>
              <a:rPr lang="zh-CN" altLang="en-US" sz="4800" b="1"/>
              <a:t>班级管理的</a:t>
            </a:r>
            <a:r>
              <a:rPr lang="zh-CN" altLang="en-US" sz="4800" b="1"/>
              <a:t>相关要求</a:t>
            </a:r>
            <a:endParaRPr lang="zh-CN" altLang="en-US" sz="4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alphaModFix amt="10999"/>
          </a:blip>
          <a:srcRect l="5870" t="8368" r="4950" b="25106"/>
          <a:stretch>
            <a:fillRect/>
          </a:stretch>
        </p:blipFill>
        <p:spPr>
          <a:xfrm>
            <a:off x="0" y="8243154"/>
            <a:ext cx="15327831" cy="20438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1204273">
            <a:off x="17653801" y="7350779"/>
            <a:ext cx="372573" cy="5634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-1531453">
            <a:off x="17735148" y="8397362"/>
            <a:ext cx="340372" cy="5147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-1531453">
            <a:off x="17715690" y="5758609"/>
            <a:ext cx="270138" cy="4085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5771605">
            <a:off x="16556178" y="3133062"/>
            <a:ext cx="372573" cy="5634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3035877">
            <a:off x="16822579" y="6294569"/>
            <a:ext cx="340372" cy="5147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3035877">
            <a:off x="16307221" y="3636652"/>
            <a:ext cx="270138" cy="4085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 l="77148" t="71939" r="1185" b="5926"/>
          <a:stretch>
            <a:fillRect/>
          </a:stretch>
        </p:blipFill>
        <p:spPr>
          <a:xfrm rot="8748869">
            <a:off x="15560291" y="119490"/>
            <a:ext cx="3250774" cy="22292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-1531453">
            <a:off x="17396513" y="2610677"/>
            <a:ext cx="417915" cy="6320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" y="31115"/>
            <a:ext cx="2849880" cy="284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文本框 1"/>
          <p:cNvSpPr txBox="1"/>
          <p:nvPr/>
        </p:nvSpPr>
        <p:spPr>
          <a:xfrm>
            <a:off x="2519680" y="1831340"/>
            <a:ext cx="14101445" cy="5941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6000" b="1"/>
              <a:t>班级前10名设立奖杯；</a:t>
            </a:r>
            <a:endParaRPr lang="zh-CN" altLang="en-US" sz="6000" b="1"/>
          </a:p>
          <a:p>
            <a:pPr algn="ctr"/>
            <a:r>
              <a:rPr lang="zh-CN" altLang="en-US" sz="6000" b="1"/>
              <a:t>第1名至第3名为一等奖，奖金300元；</a:t>
            </a:r>
            <a:endParaRPr lang="zh-CN" altLang="en-US" sz="6000" b="1"/>
          </a:p>
          <a:p>
            <a:pPr algn="ctr"/>
            <a:r>
              <a:rPr lang="zh-CN" altLang="en-US" sz="6000" b="1"/>
              <a:t>第4名至第10名为二等奖，奖金200元；</a:t>
            </a:r>
            <a:endParaRPr lang="zh-CN" altLang="en-US" sz="6000" b="1"/>
          </a:p>
          <a:p>
            <a:pPr algn="ctr"/>
            <a:r>
              <a:rPr lang="zh-CN" altLang="en-US" sz="6000" b="1"/>
              <a:t>第11名至第20名为三等奖，奖金100元；</a:t>
            </a:r>
            <a:endParaRPr lang="zh-CN" altLang="en-US" sz="6000" b="1"/>
          </a:p>
          <a:p>
            <a:pPr algn="ctr"/>
            <a:r>
              <a:rPr lang="zh-CN" altLang="en-US" sz="6000" b="1"/>
              <a:t>第21名至第51名为鼓励奖，奖金30元。</a:t>
            </a:r>
            <a:br>
              <a:rPr lang="zh-CN" altLang="en-US" sz="6000" b="1"/>
            </a:br>
            <a:endParaRPr lang="zh-CN" altLang="en-US" sz="6000" b="1"/>
          </a:p>
        </p:txBody>
      </p:sp>
      <p:sp>
        <p:nvSpPr>
          <p:cNvPr id="11" name="文本框 10"/>
          <p:cNvSpPr txBox="1"/>
          <p:nvPr/>
        </p:nvSpPr>
        <p:spPr>
          <a:xfrm>
            <a:off x="4679950" y="541655"/>
            <a:ext cx="9399270" cy="13855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6000" b="1">
                <a:solidFill>
                  <a:srgbClr val="FF0000"/>
                </a:solidFill>
              </a:rPr>
              <a:t>本次期中考班级奖励方案</a:t>
            </a:r>
            <a:endParaRPr lang="zh-CN" altLang="en-US" sz="6000" b="1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43735" y="7232015"/>
            <a:ext cx="15607030" cy="833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6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以上由昌财实验中学高二</a:t>
            </a:r>
            <a:r>
              <a:rPr lang="en-US" altLang="zh-CN" sz="6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6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班奖学基金出资</a:t>
            </a:r>
            <a:endParaRPr lang="zh-CN" altLang="en-US" sz="60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alphaModFix amt="10999"/>
          </a:blip>
          <a:srcRect l="5870" t="8368" r="4950" b="25106"/>
          <a:stretch>
            <a:fillRect/>
          </a:stretch>
        </p:blipFill>
        <p:spPr>
          <a:xfrm>
            <a:off x="0" y="8243154"/>
            <a:ext cx="15327831" cy="20438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1204273">
            <a:off x="17653801" y="7350779"/>
            <a:ext cx="372573" cy="5634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-1531453">
            <a:off x="17735148" y="8397362"/>
            <a:ext cx="340372" cy="5147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-1531453">
            <a:off x="17715690" y="5758609"/>
            <a:ext cx="270138" cy="4085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5771605">
            <a:off x="16556178" y="3133062"/>
            <a:ext cx="372573" cy="5634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3035877">
            <a:off x="16822579" y="6294569"/>
            <a:ext cx="340372" cy="5147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3035877">
            <a:off x="16307221" y="3636652"/>
            <a:ext cx="270138" cy="4085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 l="77148" t="71939" r="1185" b="5926"/>
          <a:stretch>
            <a:fillRect/>
          </a:stretch>
        </p:blipFill>
        <p:spPr>
          <a:xfrm rot="8748869">
            <a:off x="15560291" y="119490"/>
            <a:ext cx="3250774" cy="22292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-1531453">
            <a:off x="17396513" y="2610677"/>
            <a:ext cx="417915" cy="6320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" y="31115"/>
            <a:ext cx="2849880" cy="284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文本框 1"/>
          <p:cNvSpPr txBox="1"/>
          <p:nvPr/>
        </p:nvSpPr>
        <p:spPr>
          <a:xfrm>
            <a:off x="1439545" y="3275965"/>
            <a:ext cx="14679930" cy="2929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6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昌财实验中学高二</a:t>
            </a:r>
            <a:r>
              <a:rPr lang="en-US" altLang="zh-CN" sz="6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6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班奖学基金发起人</a:t>
            </a:r>
            <a:endParaRPr lang="zh-CN" altLang="en-US" sz="6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/>
            <a:endParaRPr lang="zh-CN" altLang="en-US" sz="6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/>
            <a:r>
              <a:rPr lang="zh-CN" altLang="en-US" sz="6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刘顺艺</a:t>
            </a:r>
            <a:r>
              <a:rPr lang="zh-CN" altLang="en-US" sz="6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老师（刘鹏</a:t>
            </a:r>
            <a:r>
              <a:rPr lang="zh-CN" altLang="en-US" sz="6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爸爸）</a:t>
            </a:r>
            <a:endParaRPr lang="zh-CN" altLang="en-US" sz="6000" b="1"/>
          </a:p>
          <a:p>
            <a:pPr algn="ctr"/>
            <a:br>
              <a:rPr lang="zh-CN" altLang="en-US" sz="6000" b="1"/>
            </a:br>
            <a:endParaRPr lang="zh-CN" altLang="en-US" sz="6000" b="1"/>
          </a:p>
        </p:txBody>
      </p:sp>
      <p:sp>
        <p:nvSpPr>
          <p:cNvPr id="13" name="文本框 12"/>
          <p:cNvSpPr txBox="1"/>
          <p:nvPr/>
        </p:nvSpPr>
        <p:spPr>
          <a:xfrm>
            <a:off x="1943735" y="7232015"/>
            <a:ext cx="15607030" cy="833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endParaRPr lang="zh-CN" altLang="en-US" sz="60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alphaModFix amt="10999"/>
          </a:blip>
          <a:srcRect l="5870" t="8368" r="4950" b="25106"/>
          <a:stretch>
            <a:fillRect/>
          </a:stretch>
        </p:blipFill>
        <p:spPr>
          <a:xfrm>
            <a:off x="0" y="8243154"/>
            <a:ext cx="15327831" cy="20438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1204273">
            <a:off x="17653801" y="7350779"/>
            <a:ext cx="372573" cy="5634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-1531453">
            <a:off x="17735148" y="8397362"/>
            <a:ext cx="340372" cy="5147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-1531453">
            <a:off x="17715690" y="5758609"/>
            <a:ext cx="270138" cy="4085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5771605">
            <a:off x="16556178" y="3133062"/>
            <a:ext cx="372573" cy="5634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3035877">
            <a:off x="16822579" y="6294569"/>
            <a:ext cx="340372" cy="5147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3035877">
            <a:off x="16307221" y="3636652"/>
            <a:ext cx="270138" cy="4085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 l="77148" t="71939" r="1185" b="5926"/>
          <a:stretch>
            <a:fillRect/>
          </a:stretch>
        </p:blipFill>
        <p:spPr>
          <a:xfrm rot="8748869">
            <a:off x="15560291" y="119490"/>
            <a:ext cx="3250774" cy="22292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 l="3135" t="21364" r="94722" b="73808"/>
          <a:stretch>
            <a:fillRect/>
          </a:stretch>
        </p:blipFill>
        <p:spPr>
          <a:xfrm rot="-1531453">
            <a:off x="17396513" y="2610677"/>
            <a:ext cx="417915" cy="6320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" y="31115"/>
            <a:ext cx="2849880" cy="284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文本框 1"/>
          <p:cNvSpPr txBox="1"/>
          <p:nvPr/>
        </p:nvSpPr>
        <p:spPr>
          <a:xfrm>
            <a:off x="1439545" y="3271520"/>
            <a:ext cx="14679930" cy="2929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8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昌财实验中学</a:t>
            </a:r>
            <a:endParaRPr lang="zh-CN" altLang="en-US" sz="8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/>
            <a:r>
              <a:rPr lang="zh-CN" altLang="en-US" sz="8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高二</a:t>
            </a:r>
            <a:r>
              <a:rPr lang="en-US" altLang="zh-CN" sz="8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8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班科任交流</a:t>
            </a:r>
            <a:r>
              <a:rPr lang="zh-CN" altLang="en-US" sz="8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环节</a:t>
            </a:r>
            <a:endParaRPr lang="zh-CN" altLang="en-US" sz="8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43735" y="7232015"/>
            <a:ext cx="15607030" cy="833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endParaRPr lang="zh-CN" altLang="en-US" sz="60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GVlMzA2MDBiODQwYjYyZmRiNDdkYTFhOTMyYWYzYjEifQ=="/>
  <p:tag name="KSO_WPP_MARK_KEY" val="bd89929d-8a2c-49d9-93c6-0cf655d312f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WPS 演示</Application>
  <PresentationFormat>自定义</PresentationFormat>
  <Paragraphs>36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Times New Roman</vt:lpstr>
      <vt:lpstr>汉仪楷体简</vt:lpstr>
      <vt:lpstr>Calibri</vt:lpstr>
      <vt:lpstr>微软雅黑</vt:lpstr>
      <vt:lpstr>Arial Unicode MS</vt:lpstr>
      <vt:lpstr>方正粗黑宋简体</vt:lpstr>
      <vt:lpstr>黑体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白灰色水墨花朵企业介绍演示文稿</dc:title>
  <dc:creator>lenovo</dc:creator>
  <cp:lastModifiedBy>企业用户_533674522</cp:lastModifiedBy>
  <cp:revision>51</cp:revision>
  <dcterms:created xsi:type="dcterms:W3CDTF">2006-08-16T00:00:00Z</dcterms:created>
  <dcterms:modified xsi:type="dcterms:W3CDTF">2023-11-18T05:37:36Z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2D1C0CACA93943549E2F7BCC427881A9_13</vt:lpwstr>
  </property>
  <property fmtid="{D5CDD505-2E9C-101B-9397-08002B2CF9AE}" pid="3" name="KSOProductBuildVer">
    <vt:lpwstr>2052-12.1.0.15712</vt:lpwstr>
  </property>
</Properties>
</file>